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sldIdLst>
    <p:sldId id="256" r:id="rId3"/>
    <p:sldId id="269" r:id="rId4"/>
    <p:sldId id="257" r:id="rId5"/>
    <p:sldId id="281" r:id="rId6"/>
    <p:sldId id="282" r:id="rId7"/>
    <p:sldId id="279" r:id="rId8"/>
    <p:sldId id="268" r:id="rId9"/>
    <p:sldId id="280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e Perry" initials="C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826" autoAdjust="0"/>
    <p:restoredTop sz="94493" autoAdjust="0"/>
  </p:normalViewPr>
  <p:slideViewPr>
    <p:cSldViewPr>
      <p:cViewPr>
        <p:scale>
          <a:sx n="80" d="100"/>
          <a:sy n="80" d="100"/>
        </p:scale>
        <p:origin x="-130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INX_PPT_Cover_Slide_Corpor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4653136"/>
            <a:ext cx="7772400" cy="86409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6400800" cy="55361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B9D2E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B450-367D-4F55-B351-17C9827F258F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9B0D-B3C4-493F-9110-DB848207FC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4B36-DAF4-4AAB-807D-D2DB13446820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B658-78E9-45ED-B996-BBEED5A045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INX_PPT_Cover_Slide_Corpor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4653136"/>
            <a:ext cx="7772400" cy="86409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6400800" cy="55361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B9D2E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1CDB-CBC1-456F-B30E-D999F16CAA6B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FD05-CC3D-4572-B178-512AB12169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66C2-A754-4367-A04E-5F628A2E4B80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1ABC69-40A4-4EC5-A1F6-3441CBF151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3CBC-86ED-43BF-81D6-F76198648217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1412-8227-4B59-B706-E1D00D0CB4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D9B4-CF76-4DEA-9A0C-91FCFE408D7C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6D0E-4C1A-44D5-BCBE-B64E157E78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52B4-61C5-47FE-906B-AC484B351F76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5C11-89A1-462B-83AD-D257FD0205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7F9C-8D78-4491-A296-F18DAE29CED1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F93C-6100-4F4C-B061-73166225D5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EB4F-CCE6-4A82-90FD-A2187829C4E7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0C82-C366-4187-AC5C-1493E59F9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253D-1CBA-4CC0-825F-F2B8C515F740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B719-58E2-4085-8797-B9CD4EF31F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17A5-0155-49A7-91AC-3DAF8940DDEF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8B56-61EA-41F9-B54E-BC513E439E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AEBA-5CED-466C-9C0F-FB9FAEB8AA63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B2694F-405A-4834-A854-751FC8315A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BFD9-69A7-4823-BB6C-30A975BED466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4508-5074-4907-9591-E3C3D13CE9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B276-0B8D-458D-8ED4-55AABDCFF7B9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75F0-FFCA-4195-8F92-373C726F46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9078-7E49-448A-91D0-A2B0CB8CF7EF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0F0-31AA-45AC-B5CF-34D2E95BAD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54A4-3D13-40B0-B51D-CCD0FD64CB75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D982-0D8C-4205-90AE-86315BE81A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DFAB-D6CF-4203-BCF4-CF898B63D428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5D68-8E35-4073-99DC-C348B9A877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3400-FF7A-4BCB-82D4-55F896AAE564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AC8F-F5AA-432E-919B-7266557C85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57DE-F5C3-4F54-A6BA-F66C0D41BFC9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1A01-C41E-44C5-AB38-6558F9D5A5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6D99-9CD9-417C-B15F-92B62B9A8775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4013-E4A3-4ACB-BC3A-01925479F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INX_PPT_Content_Slide_1_small_v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C9D01-FA4D-4612-AB0A-DA5BC8C0E0D1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16700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1282D-F035-4015-BDD4-6C08D399B1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1E467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1pPr>
      <a:lvl2pPr marL="712788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INX_PPT_Content_Slide_1_small_v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F0C11-B011-4686-85A8-D55DA8F030A2}" type="datetime1">
              <a:rPr lang="en-GB"/>
              <a:pPr>
                <a:defRPr/>
              </a:pPr>
              <a:t>06/08/2014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16700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41B3F1-3FC5-4ECC-BC27-48A0266A3A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1E467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1pPr>
      <a:lvl2pPr marL="712788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smmt.co.uk/industry-topics/uk-automotive-sector/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4.jpeg"/><Relationship Id="rId2" Type="http://schemas.openxmlformats.org/officeDocument/2006/relationships/hyperlink" Target="http://www.ft.com/cms/s/0/9251485a-6873-11e2-ad8f-00144feab49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hyperlink" Target="http://www.ibisworld.co.uk/market-research/motor-vehicle-parts-wholesaling.html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linx.co.uk/automotiv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4708044"/>
            <a:ext cx="7527306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Choosing the right automotive component coding 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Linx Printing Technologies Ltd.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6738" r="13265" b="73230"/>
          <a:stretch>
            <a:fillRect/>
          </a:stretch>
        </p:blipFill>
        <p:spPr bwMode="auto">
          <a:xfrm>
            <a:off x="0" y="2285992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automotive industry</a:t>
            </a:r>
          </a:p>
          <a:p>
            <a:r>
              <a:rPr lang="en-GB" sz="2000" dirty="0" smtClean="0"/>
              <a:t>The importance of traceability</a:t>
            </a:r>
          </a:p>
          <a:p>
            <a:r>
              <a:rPr lang="en-GB" sz="2000" dirty="0" smtClean="0"/>
              <a:t>The risk of counterfeiting</a:t>
            </a:r>
          </a:p>
          <a:p>
            <a:r>
              <a:rPr lang="en-GB" sz="2000" dirty="0" smtClean="0"/>
              <a:t>Choosing the right coding solution – factors to consider</a:t>
            </a:r>
          </a:p>
          <a:p>
            <a:r>
              <a:rPr lang="en-GB" sz="2000" dirty="0" smtClean="0"/>
              <a:t>Coding technologies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5" name="Picture 4" descr="auto_campaign_image.jpg"/>
          <p:cNvPicPr>
            <a:picLocks noChangeAspect="1"/>
          </p:cNvPicPr>
          <p:nvPr/>
        </p:nvPicPr>
        <p:blipFill>
          <a:blip r:embed="rId2"/>
          <a:srcRect l="2777" t="3033" b="66665"/>
          <a:stretch>
            <a:fillRect/>
          </a:stretch>
        </p:blipFill>
        <p:spPr>
          <a:xfrm>
            <a:off x="6643702" y="5929330"/>
            <a:ext cx="250029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automotive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30833"/>
          </a:xfrm>
        </p:spPr>
        <p:txBody>
          <a:bodyPr/>
          <a:lstStyle/>
          <a:p>
            <a:r>
              <a:rPr lang="en-GB" sz="1800" dirty="0" smtClean="0"/>
              <a:t>The automotive industry is huge with Europe’s car parts sector employing about five million people, 82,000 of which are employed in the UK </a:t>
            </a:r>
          </a:p>
          <a:p>
            <a:endParaRPr lang="en-GB" sz="1800" dirty="0" smtClean="0"/>
          </a:p>
          <a:p>
            <a:r>
              <a:rPr lang="en-GB" sz="1800" dirty="0" smtClean="0"/>
              <a:t>As many as 1.5 million vehicles and 2.5 million engines are produced in the UK each year, and the UK government has identified a $3bn opportunity for domestic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/>
              <a:t>suppliers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/>
              <a:t>to provide parts to UK-based vehicle </a:t>
            </a:r>
            <a:r>
              <a:rPr lang="en-GB" sz="1800" dirty="0" smtClean="0"/>
              <a:t>manufacturers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Industry operating profit margins are predicted to grow, widening to an estimated 8.1% in 2017-18. This is due to better stock controls, more efficient supply chain systems and more stable demand than over the past 5 years</a:t>
            </a:r>
          </a:p>
          <a:p>
            <a:endParaRPr lang="en-GB" sz="1800" dirty="0" smtClean="0"/>
          </a:p>
          <a:p>
            <a:pPr>
              <a:buNone/>
            </a:pPr>
            <a:r>
              <a:rPr lang="en-GB" sz="1100" dirty="0" smtClean="0"/>
              <a:t>Sources – </a:t>
            </a:r>
          </a:p>
          <a:p>
            <a:pPr>
              <a:buNone/>
            </a:pPr>
            <a:r>
              <a:rPr lang="en-GB" sz="1100" dirty="0" smtClean="0"/>
              <a:t>Ft.com, Jan 2013 </a:t>
            </a:r>
            <a:r>
              <a:rPr lang="en-GB" sz="1100" dirty="0" smtClean="0">
                <a:hlinkClick r:id="rId2"/>
              </a:rPr>
              <a:t>http://www.ft.com/cms/s/0/9251485a-6873-11e2-ad8f-00144feab49a.html#axzz31amP2vpN</a:t>
            </a:r>
            <a:endParaRPr lang="en-GB" sz="1100" dirty="0" smtClean="0"/>
          </a:p>
          <a:p>
            <a:pPr>
              <a:buNone/>
            </a:pPr>
            <a:r>
              <a:rPr lang="en-GB" sz="1100" dirty="0" smtClean="0"/>
              <a:t>Society of Motor Manufacturers and Traders </a:t>
            </a:r>
            <a:r>
              <a:rPr lang="en-GB" sz="1100" dirty="0" smtClean="0">
                <a:hlinkClick r:id="rId3"/>
              </a:rPr>
              <a:t>http://www.smmt.co.uk/industry-topics/uk-automotive-sector/</a:t>
            </a:r>
            <a:r>
              <a:rPr lang="en-GB" sz="1100" dirty="0" smtClean="0"/>
              <a:t> </a:t>
            </a:r>
          </a:p>
          <a:p>
            <a:pPr>
              <a:buNone/>
            </a:pPr>
            <a:r>
              <a:rPr lang="en-GB" sz="1100" dirty="0" err="1" smtClean="0"/>
              <a:t>IBISworld</a:t>
            </a:r>
            <a:r>
              <a:rPr lang="en-GB" sz="1100" dirty="0" smtClean="0"/>
              <a:t> </a:t>
            </a:r>
            <a:r>
              <a:rPr lang="en-GB" sz="1100" dirty="0" smtClean="0">
                <a:hlinkClick r:id="rId4"/>
              </a:rPr>
              <a:t>http://www.ibisworld.co.uk/market-research/motor-vehicle-parts-wholesaling.html</a:t>
            </a:r>
            <a:r>
              <a:rPr lang="en-GB" sz="1100" dirty="0" smtClean="0"/>
              <a:t>  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5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6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7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8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9" name="Picture 2" descr="S:\MarComms\PR\Case Studies\2014\Universal Flexible Packaging\Photos\Final photos\Low Res (72dpi)\LX288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1" t="53751" r="37518" b="31393"/>
          <a:stretch/>
        </p:blipFill>
        <p:spPr bwMode="auto">
          <a:xfrm>
            <a:off x="6643688" y="6000769"/>
            <a:ext cx="2500312" cy="57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10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1" name="Picture 2" descr="C:\Users\ed.SELESTI\Downloads\LX2729.jpg"/>
          <p:cNvPicPr>
            <a:picLocks noChangeAspect="1" noChangeArrowheads="1"/>
          </p:cNvPicPr>
          <p:nvPr/>
        </p:nvPicPr>
        <p:blipFill>
          <a:blip r:embed="rId11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  <p:pic>
        <p:nvPicPr>
          <p:cNvPr id="13" name="Picture 12" descr="auto_campaign_image.jpg"/>
          <p:cNvPicPr>
            <a:picLocks noChangeAspect="1"/>
          </p:cNvPicPr>
          <p:nvPr/>
        </p:nvPicPr>
        <p:blipFill>
          <a:blip r:embed="rId12"/>
          <a:srcRect l="2777" t="3033" b="66665"/>
          <a:stretch>
            <a:fillRect/>
          </a:stretch>
        </p:blipFill>
        <p:spPr>
          <a:xfrm>
            <a:off x="6643702" y="5929330"/>
            <a:ext cx="250029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35487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The Problem:</a:t>
            </a:r>
          </a:p>
          <a:p>
            <a:r>
              <a:rPr lang="en-GB" sz="1800" dirty="0" smtClean="0"/>
              <a:t>Guaranteeing the traceability of every component that you code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/>
              <a:t>Need to reassure your customers that you have robust coding for internal traceability; and also robust coding for their needs. Ensure traceability of components right through from production to end use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2000" b="1" dirty="0" smtClean="0"/>
              <a:t>The Solution:</a:t>
            </a:r>
          </a:p>
          <a:p>
            <a:pPr lvl="0"/>
            <a:r>
              <a:rPr lang="en-GB" sz="1800" dirty="0" smtClean="0"/>
              <a:t>With high contrast pigmented inks, you can achieve better clarity coding in the industry for durable traceability right the way through to end use</a:t>
            </a:r>
          </a:p>
          <a:p>
            <a:pPr lvl="0"/>
            <a:r>
              <a:rPr lang="en-US" sz="1800" dirty="0" smtClean="0"/>
              <a:t>The ability to print with permanence, and in a range of colours as well as a variety of styles, ensures you can create robust, legible and traceable coding on any substrate</a:t>
            </a:r>
            <a:endParaRPr lang="en-GB" sz="1800" dirty="0" smtClean="0"/>
          </a:p>
        </p:txBody>
      </p:sp>
      <p:pic>
        <p:nvPicPr>
          <p:cNvPr id="7" name="Picture 6" descr="auto_campaign_image.jpg"/>
          <p:cNvPicPr>
            <a:picLocks noChangeAspect="1"/>
          </p:cNvPicPr>
          <p:nvPr/>
        </p:nvPicPr>
        <p:blipFill>
          <a:blip r:embed="rId2"/>
          <a:srcRect l="2777" t="3033" b="66665"/>
          <a:stretch>
            <a:fillRect/>
          </a:stretch>
        </p:blipFill>
        <p:spPr>
          <a:xfrm>
            <a:off x="6643702" y="5929330"/>
            <a:ext cx="250029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Counterfeiting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The Problem:</a:t>
            </a:r>
          </a:p>
          <a:p>
            <a:r>
              <a:rPr lang="en-GB" sz="1800" dirty="0" smtClean="0"/>
              <a:t>Counterfeit auto parts including counterfeit brake pads, tyres, suspension components, steering linkages etc. are universally distributed and are being sold to consumers in growing numbers</a:t>
            </a:r>
          </a:p>
          <a:p>
            <a:r>
              <a:rPr lang="en-GB" sz="1800" dirty="0" smtClean="0"/>
              <a:t>Sub-standard parts put road users at great risk and it is thought that $12bn* of global counterfeiting is related to the automotive industry</a:t>
            </a:r>
          </a:p>
          <a:p>
            <a:endParaRPr lang="en-GB" sz="1800" dirty="0" smtClean="0"/>
          </a:p>
          <a:p>
            <a:pPr>
              <a:buNone/>
            </a:pPr>
            <a:r>
              <a:rPr lang="en-GB" sz="2000" b="1" dirty="0" smtClean="0"/>
              <a:t>The Solution:</a:t>
            </a:r>
          </a:p>
          <a:p>
            <a:r>
              <a:rPr lang="en-GB" sz="1800" dirty="0" smtClean="0"/>
              <a:t>Using scannable barcodes and anti-counterfeiting printing inks to mark surfaces, helps to make auto parts more traceable and prove a product is authentic</a:t>
            </a:r>
          </a:p>
          <a:p>
            <a:r>
              <a:rPr lang="en-GB" sz="1800" dirty="0" smtClean="0"/>
              <a:t>Smartphone technology, which involves texting a unique code that has been printed on a product to the end consumers, can confirm at point of sale that a product is genuine</a:t>
            </a:r>
            <a:endParaRPr lang="en-GB" dirty="0" smtClean="0"/>
          </a:p>
          <a:p>
            <a:pPr>
              <a:buNone/>
            </a:pPr>
            <a:endParaRPr lang="en-GB" sz="1100" dirty="0" smtClean="0"/>
          </a:p>
          <a:p>
            <a:pPr>
              <a:buNone/>
            </a:pPr>
            <a:r>
              <a:rPr lang="en-GB" sz="1100" dirty="0" smtClean="0"/>
              <a:t>* Construction Week - http://www.constructionweekonline.com/article-24837-gm-discusses-counterfeit-parts-in-the-middle-east/</a:t>
            </a:r>
            <a:endParaRPr lang="en-GB" dirty="0" smtClean="0"/>
          </a:p>
        </p:txBody>
      </p:sp>
      <p:pic>
        <p:nvPicPr>
          <p:cNvPr id="7" name="Picture 6" descr="auto_campaign_image.jpg"/>
          <p:cNvPicPr>
            <a:picLocks noChangeAspect="1"/>
          </p:cNvPicPr>
          <p:nvPr/>
        </p:nvPicPr>
        <p:blipFill>
          <a:blip r:embed="rId2"/>
          <a:srcRect l="2777" t="3033" b="66665"/>
          <a:stretch>
            <a:fillRect/>
          </a:stretch>
        </p:blipFill>
        <p:spPr>
          <a:xfrm>
            <a:off x="6643702" y="5929330"/>
            <a:ext cx="250029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Choosing the right coding solution </a:t>
            </a:r>
            <a:br>
              <a:rPr lang="en-GB" dirty="0" smtClean="0"/>
            </a:br>
            <a:r>
              <a:rPr lang="en-GB" dirty="0" smtClean="0"/>
              <a:t>- 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50967"/>
            <a:ext cx="8229600" cy="4535487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As </a:t>
            </a:r>
            <a:r>
              <a:rPr lang="en-GB" sz="2000" dirty="0">
                <a:solidFill>
                  <a:schemeClr val="tx2"/>
                </a:solidFill>
              </a:rPr>
              <a:t>with any coding </a:t>
            </a:r>
            <a:r>
              <a:rPr lang="en-GB" sz="2000" dirty="0" smtClean="0">
                <a:solidFill>
                  <a:schemeClr val="tx2"/>
                </a:solidFill>
              </a:rPr>
              <a:t>solution, there are the considerations of code</a:t>
            </a:r>
          </a:p>
          <a:p>
            <a:pPr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content, substrates and also line speed. Suppliers to the automotive</a:t>
            </a:r>
          </a:p>
          <a:p>
            <a:pPr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industry also need to consider: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1800" dirty="0" smtClean="0"/>
              <a:t>Factory environment – in a hot and dusty coding environment, ensure your coder has the right IP rating and features to perform reliably, while delivering codes that stay put throughout the production process</a:t>
            </a:r>
          </a:p>
          <a:p>
            <a:endParaRPr lang="en-GB" sz="1800" dirty="0" smtClean="0"/>
          </a:p>
          <a:p>
            <a:r>
              <a:rPr lang="en-GB" sz="1800" dirty="0" smtClean="0"/>
              <a:t>Robust coding on products exposed to harsh conditions and chemicals during end use, such as brake fluids during end use</a:t>
            </a:r>
            <a:endParaRPr lang="en-GB" sz="1800" strike="sngStrike" dirty="0" smtClean="0"/>
          </a:p>
          <a:p>
            <a:endParaRPr lang="en-GB" sz="1800" dirty="0" smtClean="0"/>
          </a:p>
          <a:p>
            <a:r>
              <a:rPr lang="en-GB" sz="1800" dirty="0" smtClean="0"/>
              <a:t>Withstanding washdowns of production equipment,  and treatment of coded parts during the production process.  Coders need to operate reliably, and codes need to stay in place.</a:t>
            </a:r>
            <a:endParaRPr lang="en-GB" sz="2000" dirty="0" smtClean="0"/>
          </a:p>
          <a:p>
            <a:endParaRPr lang="en-GB" sz="2000" dirty="0" smtClean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9" name="Picture 2" descr="S:\MarComms\PR\Case Studies\2014\Universal Flexible Packaging\Photos\Final photos\Low Res (72dpi)\LX28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1" t="53751" r="37518" b="31393"/>
          <a:stretch/>
        </p:blipFill>
        <p:spPr bwMode="auto">
          <a:xfrm>
            <a:off x="6643688" y="6000769"/>
            <a:ext cx="2500312" cy="57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7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1" name="Picture 2" descr="C:\Users\ed.SELESTI\Downloads\LX2729.jpg"/>
          <p:cNvPicPr>
            <a:picLocks noChangeAspect="1" noChangeArrowheads="1"/>
          </p:cNvPicPr>
          <p:nvPr/>
        </p:nvPicPr>
        <p:blipFill>
          <a:blip r:embed="rId8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  <p:pic>
        <p:nvPicPr>
          <p:cNvPr id="13" name="Picture 12" descr="auto_campaign_image.jpg"/>
          <p:cNvPicPr>
            <a:picLocks noChangeAspect="1"/>
          </p:cNvPicPr>
          <p:nvPr/>
        </p:nvPicPr>
        <p:blipFill>
          <a:blip r:embed="rId9"/>
          <a:srcRect l="2777" t="3033" b="66665"/>
          <a:stretch>
            <a:fillRect/>
          </a:stretch>
        </p:blipFill>
        <p:spPr>
          <a:xfrm>
            <a:off x="6643702" y="5929330"/>
            <a:ext cx="250029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Automotive industry – Coding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79529"/>
            <a:ext cx="7747794" cy="4535487"/>
          </a:xfrm>
        </p:spPr>
        <p:txBody>
          <a:bodyPr/>
          <a:lstStyle/>
          <a:p>
            <a:r>
              <a:rPr lang="en-GB" sz="2000" dirty="0" smtClean="0"/>
              <a:t>Continuous Ink Jet</a:t>
            </a:r>
          </a:p>
          <a:p>
            <a:pPr lvl="1"/>
            <a:r>
              <a:rPr lang="en-GB" sz="1800" dirty="0" smtClean="0"/>
              <a:t>Cost-effective solution</a:t>
            </a:r>
          </a:p>
          <a:p>
            <a:pPr lvl="1"/>
            <a:r>
              <a:rPr lang="en-GB" sz="1800" dirty="0" smtClean="0"/>
              <a:t>Non-contact – ability to print on any substrate</a:t>
            </a:r>
          </a:p>
          <a:p>
            <a:pPr lvl="1"/>
            <a:r>
              <a:rPr lang="en-GB" sz="1800" dirty="0" smtClean="0"/>
              <a:t>Range of inks available ensures legibility on any colour substrate</a:t>
            </a:r>
          </a:p>
          <a:p>
            <a:pPr lvl="1"/>
            <a:r>
              <a:rPr lang="en-GB" sz="1800" dirty="0" smtClean="0"/>
              <a:t>Compact printhead adds versatility</a:t>
            </a:r>
          </a:p>
          <a:p>
            <a:pPr lvl="1"/>
            <a:r>
              <a:rPr lang="en-GB" sz="1800" dirty="0" smtClean="0"/>
              <a:t>Quicker to install and set up than laser coders</a:t>
            </a:r>
          </a:p>
          <a:p>
            <a:pPr lvl="1">
              <a:buNone/>
            </a:pPr>
            <a:endParaRPr lang="en-GB" sz="1800" dirty="0" smtClean="0"/>
          </a:p>
          <a:p>
            <a:r>
              <a:rPr lang="en-GB" sz="2000" dirty="0" smtClean="0"/>
              <a:t>Large Character Marking</a:t>
            </a:r>
          </a:p>
          <a:p>
            <a:pPr lvl="1"/>
            <a:r>
              <a:rPr lang="en-GB" sz="1800" dirty="0" smtClean="0"/>
              <a:t>Well suited for printing onto secondary packaging e.g. cardboard boxes</a:t>
            </a:r>
          </a:p>
          <a:p>
            <a:pPr lvl="1"/>
            <a:r>
              <a:rPr lang="en-GB" sz="1800" dirty="0" smtClean="0"/>
              <a:t>Can be used on a variety of surfaces and materials</a:t>
            </a:r>
          </a:p>
          <a:p>
            <a:pPr lvl="1"/>
            <a:r>
              <a:rPr lang="en-GB" sz="1800" dirty="0" smtClean="0"/>
              <a:t>Can print high resolution quality</a:t>
            </a:r>
          </a:p>
          <a:p>
            <a:pPr lvl="1"/>
            <a:r>
              <a:rPr lang="en-GB" sz="1800" dirty="0" smtClean="0"/>
              <a:t>Easy to set up and adjust</a:t>
            </a:r>
          </a:p>
          <a:p>
            <a:pPr lvl="1"/>
            <a:r>
              <a:rPr lang="en-GB" sz="1800" dirty="0" smtClean="0"/>
              <a:t>Reliable and predictable cost of ownership</a:t>
            </a:r>
          </a:p>
          <a:p>
            <a:pPr lvl="1"/>
            <a:endParaRPr lang="en-GB" sz="1400" dirty="0" smtClean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11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6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0" name="Picture 2" descr="C:\Users\ed.SELESTI\Downloads\LX2729.jpg"/>
          <p:cNvPicPr>
            <a:picLocks noChangeAspect="1" noChangeArrowheads="1"/>
          </p:cNvPicPr>
          <p:nvPr/>
        </p:nvPicPr>
        <p:blipFill>
          <a:blip r:embed="rId7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  <p:pic>
        <p:nvPicPr>
          <p:cNvPr id="13" name="Picture 12" descr="auto_campaign_image.jpg"/>
          <p:cNvPicPr>
            <a:picLocks noChangeAspect="1"/>
          </p:cNvPicPr>
          <p:nvPr/>
        </p:nvPicPr>
        <p:blipFill>
          <a:blip r:embed="rId8"/>
          <a:srcRect l="2777" t="3033" b="66665"/>
          <a:stretch>
            <a:fillRect/>
          </a:stretch>
        </p:blipFill>
        <p:spPr>
          <a:xfrm>
            <a:off x="6643702" y="5929330"/>
            <a:ext cx="250029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Automotive industry – Coding technologies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35487"/>
          </a:xfrm>
        </p:spPr>
        <p:txBody>
          <a:bodyPr/>
          <a:lstStyle/>
          <a:p>
            <a:r>
              <a:rPr lang="en-GB" sz="2000" dirty="0" smtClean="0"/>
              <a:t>Laser </a:t>
            </a:r>
          </a:p>
          <a:p>
            <a:pPr lvl="1"/>
            <a:r>
              <a:rPr lang="en-GB" sz="1800" dirty="0" smtClean="0"/>
              <a:t>Non-contact coding</a:t>
            </a:r>
          </a:p>
          <a:p>
            <a:pPr lvl="1"/>
            <a:r>
              <a:rPr lang="en-GB" sz="1800" dirty="0" smtClean="0"/>
              <a:t>Permanent codes</a:t>
            </a:r>
          </a:p>
          <a:p>
            <a:pPr lvl="1"/>
            <a:r>
              <a:rPr lang="en-GB" sz="1800" dirty="0" smtClean="0"/>
              <a:t>Strong at delivering 2D codes</a:t>
            </a:r>
          </a:p>
          <a:p>
            <a:pPr lvl="1"/>
            <a:r>
              <a:rPr lang="en-GB" sz="1800" dirty="0" smtClean="0"/>
              <a:t>Low downtime – no consumables</a:t>
            </a:r>
          </a:p>
          <a:p>
            <a:pPr lvl="1"/>
            <a:r>
              <a:rPr lang="en-GB" sz="1800" dirty="0" smtClean="0"/>
              <a:t>High speed capability with no drying time</a:t>
            </a:r>
          </a:p>
          <a:p>
            <a:pPr lvl="1"/>
            <a:r>
              <a:rPr lang="en-GB" sz="1800" dirty="0" smtClean="0"/>
              <a:t>Highly versatile</a:t>
            </a:r>
          </a:p>
          <a:p>
            <a:pPr lvl="1">
              <a:buNone/>
            </a:pPr>
            <a:endParaRPr lang="en-GB" sz="1800" dirty="0" smtClean="0"/>
          </a:p>
          <a:p>
            <a:r>
              <a:rPr lang="en-GB" sz="2000" dirty="0" smtClean="0"/>
              <a:t>Thermal Inkjet Printer</a:t>
            </a:r>
          </a:p>
          <a:p>
            <a:pPr lvl="1"/>
            <a:r>
              <a:rPr lang="en-GB" sz="1800" dirty="0" smtClean="0"/>
              <a:t>Primary and secondary coding</a:t>
            </a:r>
          </a:p>
          <a:p>
            <a:pPr lvl="1"/>
            <a:r>
              <a:rPr lang="en-GB" sz="1800" dirty="0" smtClean="0"/>
              <a:t>High resolution codes</a:t>
            </a:r>
          </a:p>
          <a:p>
            <a:pPr lvl="1"/>
            <a:r>
              <a:rPr lang="en-GB" sz="1800" dirty="0" smtClean="0"/>
              <a:t>High print quality</a:t>
            </a:r>
          </a:p>
          <a:p>
            <a:pPr lvl="1"/>
            <a:r>
              <a:rPr lang="en-GB" sz="1800" dirty="0" smtClean="0"/>
              <a:t>Cost effective solution for slower production lines</a:t>
            </a:r>
          </a:p>
          <a:p>
            <a:pPr lvl="1"/>
            <a:endParaRPr lang="en-GB" sz="1800" dirty="0" smtClean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11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6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0" name="Picture 2" descr="C:\Users\ed.SELESTI\Downloads\LX2729.jpg"/>
          <p:cNvPicPr>
            <a:picLocks noChangeAspect="1" noChangeArrowheads="1"/>
          </p:cNvPicPr>
          <p:nvPr/>
        </p:nvPicPr>
        <p:blipFill>
          <a:blip r:embed="rId7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  <p:pic>
        <p:nvPicPr>
          <p:cNvPr id="13" name="Picture 12" descr="auto_campaign_image.jpg"/>
          <p:cNvPicPr>
            <a:picLocks noChangeAspect="1"/>
          </p:cNvPicPr>
          <p:nvPr/>
        </p:nvPicPr>
        <p:blipFill>
          <a:blip r:embed="rId8"/>
          <a:srcRect l="2777" t="3033" b="66665"/>
          <a:stretch>
            <a:fillRect/>
          </a:stretch>
        </p:blipFill>
        <p:spPr>
          <a:xfrm>
            <a:off x="6643702" y="5929330"/>
            <a:ext cx="250029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76" r="103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3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4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5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6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214942" y="5072074"/>
            <a:ext cx="3929058" cy="1785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800" cap="all" dirty="0" smtClean="0">
                <a:solidFill>
                  <a:schemeClr val="bg1"/>
                </a:solidFill>
                <a:latin typeface="+mj-lt"/>
              </a:rPr>
              <a:t>Find Out More </a:t>
            </a:r>
          </a:p>
          <a:p>
            <a:endParaRPr lang="en-GB" sz="1400" cap="all" dirty="0">
              <a:solidFill>
                <a:schemeClr val="bg1"/>
              </a:solidFill>
            </a:endParaRPr>
          </a:p>
          <a:p>
            <a:pPr lvl="1"/>
            <a:r>
              <a:rPr lang="en-GB" sz="1400" cap="all" dirty="0" smtClean="0">
                <a:solidFill>
                  <a:schemeClr val="bg1"/>
                </a:solidFill>
                <a:hlinkClick r:id="rId7"/>
              </a:rPr>
              <a:t>www.linx.co.uk/automotive</a:t>
            </a:r>
            <a:endParaRPr lang="en-GB" sz="1400" cap="all" dirty="0" smtClean="0">
              <a:solidFill>
                <a:schemeClr val="bg1"/>
              </a:solidFill>
            </a:endParaRPr>
          </a:p>
          <a:p>
            <a:pPr lvl="1"/>
            <a:endParaRPr lang="en-GB" sz="1400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x_Corporate_Presentation_Template">
  <a:themeElements>
    <a:clrScheme name="Linx">
      <a:dk1>
        <a:srgbClr val="1E4678"/>
      </a:dk1>
      <a:lt1>
        <a:sysClr val="window" lastClr="FFFFFF"/>
      </a:lt1>
      <a:dk2>
        <a:srgbClr val="1F497D"/>
      </a:dk2>
      <a:lt2>
        <a:srgbClr val="B9D2E6"/>
      </a:lt2>
      <a:accent1>
        <a:srgbClr val="1E4678"/>
      </a:accent1>
      <a:accent2>
        <a:srgbClr val="E03124"/>
      </a:accent2>
      <a:accent3>
        <a:srgbClr val="B9D2E6"/>
      </a:accent3>
      <a:accent4>
        <a:srgbClr val="969696"/>
      </a:accent4>
      <a:accent5>
        <a:srgbClr val="DDDDDD"/>
      </a:accent5>
      <a:accent6>
        <a:srgbClr val="5F5F5F"/>
      </a:accent6>
      <a:hlink>
        <a:srgbClr val="B9D2E6"/>
      </a:hlink>
      <a:folHlink>
        <a:srgbClr val="E031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inx_Corporate_Presentation_Template">
  <a:themeElements>
    <a:clrScheme name="Linx">
      <a:dk1>
        <a:srgbClr val="1E4678"/>
      </a:dk1>
      <a:lt1>
        <a:sysClr val="window" lastClr="FFFFFF"/>
      </a:lt1>
      <a:dk2>
        <a:srgbClr val="1F497D"/>
      </a:dk2>
      <a:lt2>
        <a:srgbClr val="B9D2E6"/>
      </a:lt2>
      <a:accent1>
        <a:srgbClr val="1E4678"/>
      </a:accent1>
      <a:accent2>
        <a:srgbClr val="E03124"/>
      </a:accent2>
      <a:accent3>
        <a:srgbClr val="B9D2E6"/>
      </a:accent3>
      <a:accent4>
        <a:srgbClr val="969696"/>
      </a:accent4>
      <a:accent5>
        <a:srgbClr val="DDDDDD"/>
      </a:accent5>
      <a:accent6>
        <a:srgbClr val="5F5F5F"/>
      </a:accent6>
      <a:hlink>
        <a:srgbClr val="B9D2E6"/>
      </a:hlink>
      <a:folHlink>
        <a:srgbClr val="E031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653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Linx_Corporate_Presentation_Template</vt:lpstr>
      <vt:lpstr>1_Linx_Corporate_Presentation_Template</vt:lpstr>
      <vt:lpstr>Choosing the right automotive component coding solution</vt:lpstr>
      <vt:lpstr>Overview</vt:lpstr>
      <vt:lpstr>The automotive industry</vt:lpstr>
      <vt:lpstr>Traceability</vt:lpstr>
      <vt:lpstr>Counterfeiting</vt:lpstr>
      <vt:lpstr>Choosing the right coding solution  - Factors to consider</vt:lpstr>
      <vt:lpstr>Automotive industry – Coding technologies</vt:lpstr>
      <vt:lpstr>Automotive industry – Coding technologies</vt:lpstr>
      <vt:lpstr>Slide 9</vt:lpstr>
    </vt:vector>
  </TitlesOfParts>
  <Company>Selesti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</dc:creator>
  <cp:lastModifiedBy>Ed</cp:lastModifiedBy>
  <cp:revision>126</cp:revision>
  <dcterms:created xsi:type="dcterms:W3CDTF">2014-03-05T13:41:51Z</dcterms:created>
  <dcterms:modified xsi:type="dcterms:W3CDTF">2014-08-06T13:07:50Z</dcterms:modified>
</cp:coreProperties>
</file>